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22"/>
  </p:notesMasterIdLst>
  <p:sldIdLst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5" r:id="rId17"/>
    <p:sldId id="276" r:id="rId18"/>
    <p:sldId id="277" r:id="rId19"/>
    <p:sldId id="278" r:id="rId20"/>
    <p:sldId id="279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400" autoAdjust="0"/>
    <p:restoredTop sz="94600"/>
  </p:normalViewPr>
  <p:slideViewPr>
    <p:cSldViewPr>
      <p:cViewPr varScale="1">
        <p:scale>
          <a:sx n="68" d="100"/>
          <a:sy n="68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EAEAA25-ED61-4488-B7C1-CD346BEF17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624AA-2D4F-41D2-8BAF-1C9FC837C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CBDCD-DA8A-4A35-84E5-739F11A902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81D83-1CFE-4C5A-A1E8-59BBB193BA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18148-498D-4E7B-8A4F-5272B1C390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C5B31-FE4B-42EF-9FE9-4CBA0C263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0D1C4-91AB-4ECA-99B1-AB3C67C82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357BB-7657-4FBB-A940-477ED53BF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6DE20-BE72-49AF-ABF7-312265E954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17053-8304-487D-B76C-60CFC2B2C4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E5111-1852-498F-B61D-3CE6329D3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4D965-A272-4949-BD89-78A4B3E52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5C22A-11A2-49EA-B95D-1EA342EE0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CB283-AD02-49B8-BE46-6B5DBBDCE9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62981-9265-4668-ADF4-101D3B88E7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5C95F-5337-4C52-8F1D-93BB3245D9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7235B-8BD1-4948-9681-9A6BAF8D5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B6ACD-6B87-4C92-8B9E-24F5630984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E936A-EC09-459F-BE4C-5B6AD02FE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AD25F-B7C6-4725-9265-16FA2EF4F8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E0534-DD81-479E-8269-75BC4EA05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6CC35-29EB-4FA2-85C0-D90D6558B8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8495C-587E-4DB2-BEB9-5175F7AB29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1670B16-14DB-48D6-93C2-B12F647681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30764F4-1DDA-40FF-8832-75D215210B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928662" y="642938"/>
            <a:ext cx="6929486" cy="1142988"/>
          </a:xfrm>
        </p:spPr>
        <p:txBody>
          <a:bodyPr/>
          <a:lstStyle/>
          <a:p>
            <a:pPr algn="ctr" eaLnBrk="1" hangingPunct="1"/>
            <a:r>
              <a:rPr lang="ru-RU" sz="2800" dirty="0" smtClean="0"/>
              <a:t>Сказка по ФГОС «Планирование тематической недели»</a:t>
            </a:r>
          </a:p>
        </p:txBody>
      </p:sp>
      <p:pic>
        <p:nvPicPr>
          <p:cNvPr id="4" name="Рисунок 4" descr="http://poltel.ru/datas/users/useful-be-educate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714488"/>
            <a:ext cx="6357982" cy="402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14480" y="6286520"/>
            <a:ext cx="5460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Подготовила воспитатель МДОУ «Детский сад № </a:t>
            </a:r>
            <a:r>
              <a:rPr lang="ru-RU" sz="1400" smtClean="0"/>
              <a:t>1 п.Сонково»</a:t>
            </a:r>
            <a:endParaRPr lang="ru-RU" sz="1400" dirty="0" smtClean="0"/>
          </a:p>
          <a:p>
            <a:r>
              <a:rPr lang="ru-RU" sz="1400" dirty="0"/>
              <a:t> </a:t>
            </a:r>
            <a:r>
              <a:rPr lang="ru-RU" sz="1400" dirty="0" smtClean="0"/>
              <a:t>                     Кузнецова Т.В. 2015 г.</a:t>
            </a:r>
            <a:endParaRPr lang="ru-RU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1" y="274638"/>
            <a:ext cx="6357982" cy="1143000"/>
          </a:xfrm>
        </p:spPr>
        <p:txBody>
          <a:bodyPr/>
          <a:lstStyle/>
          <a:p>
            <a:r>
              <a:rPr lang="ru-RU" i="1" dirty="0" smtClean="0">
                <a:solidFill>
                  <a:srgbClr val="00B0F0"/>
                </a:solidFill>
              </a:rPr>
              <a:t>Познавательное развитие</a:t>
            </a:r>
            <a:endParaRPr lang="ru-RU" dirty="0"/>
          </a:p>
        </p:txBody>
      </p:sp>
      <p:pic>
        <p:nvPicPr>
          <p:cNvPr id="4" name="Рисунок 2" descr="День здоровья в детском саду сценарий - Сетевая библиотека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928802"/>
            <a:ext cx="6500858" cy="4336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1" y="274638"/>
            <a:ext cx="6357982" cy="1143000"/>
          </a:xfrm>
        </p:spPr>
        <p:txBody>
          <a:bodyPr/>
          <a:lstStyle/>
          <a:p>
            <a:r>
              <a:rPr lang="ru-RU" i="1" dirty="0" smtClean="0">
                <a:solidFill>
                  <a:srgbClr val="00B0F0"/>
                </a:solidFill>
              </a:rPr>
              <a:t>Познавательное развитие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1" y="1600200"/>
            <a:ext cx="6357982" cy="4525963"/>
          </a:xfrm>
        </p:spPr>
        <p:txBody>
          <a:bodyPr/>
          <a:lstStyle/>
          <a:p>
            <a:pPr eaLnBrk="0" hangingPunct="0"/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«Овощи сажаем – заботимся об урожае»</a:t>
            </a:r>
            <a:endParaRPr lang="ru-RU" sz="2000" dirty="0" smtClean="0">
              <a:solidFill>
                <a:srgbClr val="002060"/>
              </a:solidFill>
            </a:endParaRPr>
          </a:p>
          <a:p>
            <a:pPr eaLnBrk="0" hangingPunct="0"/>
            <a:r>
              <a:rPr lang="ru-RU" sz="1800" dirty="0" smtClean="0">
                <a:latin typeface="Calibri" pitchFamily="34" charset="0"/>
                <a:cs typeface="Times New Roman" pitchFamily="18" charset="0"/>
              </a:rPr>
              <a:t>-Проект «Овощи –путешественники»</a:t>
            </a:r>
            <a:endParaRPr lang="ru-RU" sz="1800" dirty="0" smtClean="0"/>
          </a:p>
          <a:p>
            <a:pPr eaLnBrk="0" hangingPunct="0"/>
            <a:r>
              <a:rPr lang="ru-RU" sz="1800" dirty="0" smtClean="0">
                <a:latin typeface="Calibri" pitchFamily="34" charset="0"/>
                <a:cs typeface="Times New Roman" pitchFamily="18" charset="0"/>
              </a:rPr>
              <a:t>- Интегрированные занятия «как без нашей помощи не родятся овощи» , «Путешествие в прошлое огорода» , «Овощи считаем в магазин играем»</a:t>
            </a:r>
            <a:endParaRPr lang="ru-RU" sz="1800" dirty="0" smtClean="0"/>
          </a:p>
          <a:p>
            <a:pPr eaLnBrk="0" hangingPunct="0"/>
            <a:r>
              <a:rPr lang="ru-RU" sz="1800" dirty="0" smtClean="0">
                <a:latin typeface="Calibri" pitchFamily="34" charset="0"/>
                <a:cs typeface="Times New Roman" pitchFamily="18" charset="0"/>
              </a:rPr>
              <a:t>-Дидактическая игра «Угадай на вкус»</a:t>
            </a:r>
            <a:endParaRPr lang="ru-RU" sz="1800" dirty="0" smtClean="0"/>
          </a:p>
          <a:p>
            <a:pPr eaLnBrk="0" hangingPunct="0"/>
            <a:r>
              <a:rPr lang="ru-RU" sz="1800" dirty="0" smtClean="0">
                <a:latin typeface="Calibri" pitchFamily="34" charset="0"/>
                <a:cs typeface="Times New Roman" pitchFamily="18" charset="0"/>
              </a:rPr>
              <a:t>-Посадка лука и наблюдение за ростом</a:t>
            </a:r>
            <a:endParaRPr lang="ru-RU" sz="1800" dirty="0" smtClean="0"/>
          </a:p>
          <a:p>
            <a:pPr eaLnBrk="0" hangingPunct="0"/>
            <a:r>
              <a:rPr lang="ru-RU" sz="1800" dirty="0" smtClean="0">
                <a:latin typeface="Calibri" pitchFamily="34" charset="0"/>
                <a:cs typeface="Times New Roman" pitchFamily="18" charset="0"/>
              </a:rPr>
              <a:t>-Дидактические игры «Вершки и корешки» , «Варим борщ» , «Во саду ли , в огороде» , «Кто скорее соберёт» , «что сажают  в огороде» , «Чудесный мешочек»</a:t>
            </a:r>
            <a:endParaRPr lang="ru-RU" sz="1800" dirty="0" smtClean="0"/>
          </a:p>
          <a:p>
            <a:pPr eaLnBrk="0" hangingPunct="0"/>
            <a:r>
              <a:rPr lang="ru-RU" sz="1800" dirty="0" smtClean="0">
                <a:latin typeface="Calibri" pitchFamily="34" charset="0"/>
                <a:cs typeface="Times New Roman" pitchFamily="18" charset="0"/>
              </a:rPr>
              <a:t>-Дидактическая игра «Овощи в конверте» (семена овощей , зелени)</a:t>
            </a:r>
            <a:endParaRPr lang="ru-RU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1" y="274638"/>
            <a:ext cx="6357982" cy="1143000"/>
          </a:xfrm>
        </p:spPr>
        <p:txBody>
          <a:bodyPr/>
          <a:lstStyle/>
          <a:p>
            <a:r>
              <a:rPr lang="ru-RU" i="1" dirty="0" smtClean="0">
                <a:solidFill>
                  <a:srgbClr val="00B0F0"/>
                </a:solidFill>
              </a:rPr>
              <a:t>        Речевое развитие</a:t>
            </a:r>
            <a:endParaRPr lang="ru-RU" dirty="0"/>
          </a:p>
        </p:txBody>
      </p:sp>
      <p:pic>
        <p:nvPicPr>
          <p:cNvPr id="4" name="Рисунок 5" descr="http://ermakova76.ucoz.ru/pedagogika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600200"/>
            <a:ext cx="6286544" cy="482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1" y="274638"/>
            <a:ext cx="6357982" cy="1143000"/>
          </a:xfrm>
        </p:spPr>
        <p:txBody>
          <a:bodyPr/>
          <a:lstStyle/>
          <a:p>
            <a:r>
              <a:rPr lang="ru-RU" i="1" dirty="0" smtClean="0">
                <a:solidFill>
                  <a:srgbClr val="00B0F0"/>
                </a:solidFill>
              </a:rPr>
              <a:t>          Речевое развитие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1" y="1600200"/>
            <a:ext cx="6357982" cy="4525963"/>
          </a:xfrm>
        </p:spPr>
        <p:txBody>
          <a:bodyPr/>
          <a:lstStyle/>
          <a:p>
            <a:pPr eaLnBrk="0" hangingPunct="0"/>
            <a:r>
              <a:rPr lang="ru-RU" sz="18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«Овощи сажаем – заботимся об урожае»</a:t>
            </a:r>
            <a:endParaRPr lang="ru-RU" sz="1800" dirty="0" smtClean="0">
              <a:solidFill>
                <a:srgbClr val="002060"/>
              </a:solidFill>
            </a:endParaRPr>
          </a:p>
          <a:p>
            <a:pPr eaLnBrk="0" hangingPunct="0"/>
            <a:r>
              <a:rPr lang="ru-RU" sz="1600" dirty="0" smtClean="0">
                <a:latin typeface="Calibri" pitchFamily="34" charset="0"/>
                <a:cs typeface="Times New Roman" pitchFamily="18" charset="0"/>
              </a:rPr>
              <a:t>-Беседы «Нет трудов – нет плодов»</a:t>
            </a:r>
            <a:endParaRPr lang="ru-RU" sz="1600" dirty="0" smtClean="0"/>
          </a:p>
          <a:p>
            <a:pPr eaLnBrk="0" hangingPunct="0"/>
            <a:r>
              <a:rPr lang="ru-RU" sz="1600" dirty="0" smtClean="0">
                <a:latin typeface="Calibri" pitchFamily="34" charset="0"/>
                <a:cs typeface="Times New Roman" pitchFamily="18" charset="0"/>
              </a:rPr>
              <a:t>-Пальчиковые игры «В огород пойдём» , «Капуста» , «Хозяйка однажды с базара пришла»</a:t>
            </a:r>
            <a:endParaRPr lang="ru-RU" sz="1600" dirty="0" smtClean="0"/>
          </a:p>
          <a:p>
            <a:pPr eaLnBrk="0" hangingPunct="0"/>
            <a:r>
              <a:rPr lang="ru-RU" sz="1600" dirty="0" smtClean="0">
                <a:latin typeface="Calibri" pitchFamily="34" charset="0"/>
                <a:cs typeface="Times New Roman" pitchFamily="18" charset="0"/>
              </a:rPr>
              <a:t>-Речевая игра «У бабушки на грядке выросли загадки»</a:t>
            </a:r>
            <a:endParaRPr lang="ru-RU" sz="1600" dirty="0" smtClean="0"/>
          </a:p>
          <a:p>
            <a:pPr eaLnBrk="0" hangingPunct="0"/>
            <a:r>
              <a:rPr lang="ru-RU" sz="1600" dirty="0" smtClean="0">
                <a:latin typeface="Calibri" pitchFamily="34" charset="0"/>
                <a:cs typeface="Times New Roman" pitchFamily="18" charset="0"/>
              </a:rPr>
              <a:t>-Составление рассказов из опыта «Как готовили винегрет» , «Наш урожай» </a:t>
            </a:r>
            <a:endParaRPr lang="ru-RU" sz="1600" dirty="0" smtClean="0"/>
          </a:p>
          <a:p>
            <a:pPr eaLnBrk="0" hangingPunct="0"/>
            <a:r>
              <a:rPr lang="ru-RU" sz="1600" dirty="0" smtClean="0">
                <a:latin typeface="Calibri" pitchFamily="34" charset="0"/>
                <a:cs typeface="Times New Roman" pitchFamily="18" charset="0"/>
              </a:rPr>
              <a:t>-Пересказ сказок по ролям «Пых» , «Репка»</a:t>
            </a:r>
            <a:endParaRPr lang="ru-RU" sz="1600" dirty="0" smtClean="0"/>
          </a:p>
          <a:p>
            <a:pPr eaLnBrk="0" hangingPunct="0"/>
            <a:r>
              <a:rPr lang="ru-RU" sz="1600" dirty="0" smtClean="0">
                <a:latin typeface="Calibri" pitchFamily="34" charset="0"/>
                <a:cs typeface="Times New Roman" pitchFamily="18" charset="0"/>
              </a:rPr>
              <a:t>-Разучивание пословиц , поговорок , скороговорок , стихов , загадок  про овощи</a:t>
            </a:r>
            <a:endParaRPr lang="ru-RU" sz="1600" dirty="0" smtClean="0"/>
          </a:p>
          <a:p>
            <a:pPr eaLnBrk="0" hangingPunct="0"/>
            <a:r>
              <a:rPr lang="ru-RU" sz="1600" dirty="0" smtClean="0">
                <a:latin typeface="Calibri" pitchFamily="34" charset="0"/>
                <a:cs typeface="Times New Roman" pitchFamily="18" charset="0"/>
              </a:rPr>
              <a:t>-Книжная выставка «Почитайте–</a:t>
            </a:r>
            <a:r>
              <a:rPr lang="ru-RU" sz="1600" dirty="0" err="1" smtClean="0">
                <a:latin typeface="Calibri" pitchFamily="34" charset="0"/>
                <a:cs typeface="Times New Roman" pitchFamily="18" charset="0"/>
              </a:rPr>
              <a:t>ка</a:t>
            </a:r>
            <a:r>
              <a:rPr lang="ru-RU" sz="1600" dirty="0" smtClean="0">
                <a:latin typeface="Calibri" pitchFamily="34" charset="0"/>
                <a:cs typeface="Times New Roman" pitchFamily="18" charset="0"/>
              </a:rPr>
              <a:t> ребятки , что растёт на нашей грядке»</a:t>
            </a:r>
            <a:endParaRPr lang="ru-RU" sz="1600" dirty="0" smtClean="0"/>
          </a:p>
          <a:p>
            <a:pPr eaLnBrk="0" hangingPunct="0"/>
            <a:r>
              <a:rPr lang="ru-RU" sz="1600" dirty="0" smtClean="0">
                <a:latin typeface="Calibri" pitchFamily="34" charset="0"/>
                <a:cs typeface="Times New Roman" pitchFamily="18" charset="0"/>
              </a:rPr>
              <a:t>-Составление иллюстрированной и литературной копилки «Есть у нас огород»</a:t>
            </a:r>
            <a:endParaRPr lang="ru-RU" sz="1600" dirty="0" smtClean="0"/>
          </a:p>
          <a:p>
            <a:pPr eaLnBrk="0" hangingPunct="0"/>
            <a:r>
              <a:rPr lang="ru-RU" sz="1600" dirty="0" smtClean="0">
                <a:latin typeface="Calibri" pitchFamily="34" charset="0"/>
                <a:cs typeface="Times New Roman" pitchFamily="18" charset="0"/>
              </a:rPr>
              <a:t>-Чтение Х.К.Андерсена «Принцесса на горошине» , </a:t>
            </a:r>
            <a:r>
              <a:rPr lang="ru-RU" sz="1600" dirty="0" err="1" smtClean="0">
                <a:latin typeface="Calibri" pitchFamily="34" charset="0"/>
                <a:cs typeface="Times New Roman" pitchFamily="18" charset="0"/>
              </a:rPr>
              <a:t>Ю.Тувим</a:t>
            </a:r>
            <a:r>
              <a:rPr lang="ru-RU" sz="1600" dirty="0" smtClean="0">
                <a:latin typeface="Calibri" pitchFamily="34" charset="0"/>
                <a:cs typeface="Times New Roman" pitchFamily="18" charset="0"/>
              </a:rPr>
              <a:t> «Овощи»</a:t>
            </a:r>
            <a:endParaRPr lang="ru-RU" sz="1600" dirty="0" smtClean="0"/>
          </a:p>
          <a:p>
            <a:pPr eaLnBrk="0" hangingPunct="0"/>
            <a:r>
              <a:rPr lang="ru-RU" sz="1600" dirty="0" smtClean="0">
                <a:latin typeface="Calibri" pitchFamily="34" charset="0"/>
                <a:cs typeface="Times New Roman" pitchFamily="18" charset="0"/>
              </a:rPr>
              <a:t>-Литературная викторина «В гости к </a:t>
            </a:r>
            <a:r>
              <a:rPr lang="ru-RU" sz="1600" dirty="0" err="1" smtClean="0">
                <a:latin typeface="Calibri" pitchFamily="34" charset="0"/>
                <a:cs typeface="Times New Roman" pitchFamily="18" charset="0"/>
              </a:rPr>
              <a:t>Чиполлино</a:t>
            </a:r>
            <a:r>
              <a:rPr lang="ru-RU" sz="1600" dirty="0" smtClean="0">
                <a:latin typeface="Calibri" pitchFamily="34" charset="0"/>
                <a:cs typeface="Times New Roman" pitchFamily="18" charset="0"/>
              </a:rPr>
              <a:t>»</a:t>
            </a:r>
            <a:endParaRPr lang="ru-RU" sz="1600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3" y="274638"/>
            <a:ext cx="6429420" cy="1143000"/>
          </a:xfrm>
        </p:spPr>
        <p:txBody>
          <a:bodyPr/>
          <a:lstStyle/>
          <a:p>
            <a:r>
              <a:rPr lang="ru-RU" i="1" dirty="0" smtClean="0">
                <a:solidFill>
                  <a:srgbClr val="00B0F0"/>
                </a:solidFill>
              </a:rPr>
              <a:t>Художественно-эстетическое развитие</a:t>
            </a:r>
            <a:endParaRPr lang="ru-RU" dirty="0"/>
          </a:p>
        </p:txBody>
      </p:sp>
      <p:pic>
        <p:nvPicPr>
          <p:cNvPr id="4" name="Содержимое 3" descr="http://veselajashkola.ru/wp-content/uploads/2011/10/shkolnye_kartinki_XL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600200"/>
            <a:ext cx="6429420" cy="475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1" y="274638"/>
            <a:ext cx="6357982" cy="1143000"/>
          </a:xfrm>
        </p:spPr>
        <p:txBody>
          <a:bodyPr/>
          <a:lstStyle/>
          <a:p>
            <a:r>
              <a:rPr lang="ru-RU" i="1" dirty="0" smtClean="0">
                <a:solidFill>
                  <a:srgbClr val="00B0F0"/>
                </a:solidFill>
              </a:rPr>
              <a:t>Художественно-эстетическое развитие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1" y="1600200"/>
            <a:ext cx="6357982" cy="4686320"/>
          </a:xfrm>
        </p:spPr>
        <p:txBody>
          <a:bodyPr/>
          <a:lstStyle/>
          <a:p>
            <a:pPr eaLnBrk="0" hangingPunct="0"/>
            <a:r>
              <a:rPr lang="ru-RU" sz="1800" dirty="0" smtClean="0">
                <a:latin typeface="Calibri" pitchFamily="34" charset="0"/>
                <a:cs typeface="Times New Roman" pitchFamily="18" charset="0"/>
              </a:rPr>
              <a:t>«Овощи сажаем – заботимся об урожае»</a:t>
            </a:r>
            <a:endParaRPr lang="ru-RU" sz="1800" dirty="0" smtClean="0"/>
          </a:p>
          <a:p>
            <a:pPr eaLnBrk="0" hangingPunct="0"/>
            <a:r>
              <a:rPr lang="ru-RU" dirty="0" smtClean="0">
                <a:latin typeface="Calibri" pitchFamily="34" charset="0"/>
                <a:cs typeface="Times New Roman" pitchFamily="18" charset="0"/>
              </a:rPr>
              <a:t>-</a:t>
            </a:r>
            <a:r>
              <a:rPr lang="ru-RU" sz="1600" dirty="0" smtClean="0">
                <a:latin typeface="Calibri" pitchFamily="34" charset="0"/>
                <a:cs typeface="Times New Roman" pitchFamily="18" charset="0"/>
              </a:rPr>
              <a:t>Лепка «Заходите в гости к нам –витамины я вам дам»</a:t>
            </a:r>
            <a:endParaRPr lang="ru-RU" sz="1600" dirty="0" smtClean="0"/>
          </a:p>
          <a:p>
            <a:pPr eaLnBrk="0" hangingPunct="0"/>
            <a:r>
              <a:rPr lang="ru-RU" sz="1600" dirty="0" smtClean="0">
                <a:latin typeface="Calibri" pitchFamily="34" charset="0"/>
                <a:cs typeface="Times New Roman" pitchFamily="18" charset="0"/>
              </a:rPr>
              <a:t>-Рисование «Лук –от семи недуг»</a:t>
            </a:r>
            <a:endParaRPr lang="ru-RU" sz="1600" dirty="0" smtClean="0"/>
          </a:p>
          <a:p>
            <a:pPr eaLnBrk="0" hangingPunct="0"/>
            <a:r>
              <a:rPr lang="ru-RU" sz="1600" dirty="0" smtClean="0">
                <a:latin typeface="Calibri" pitchFamily="34" charset="0"/>
                <a:cs typeface="Times New Roman" pitchFamily="18" charset="0"/>
              </a:rPr>
              <a:t>-Аппликация «Овощи на грядке»</a:t>
            </a:r>
            <a:endParaRPr lang="ru-RU" sz="1600" dirty="0" smtClean="0"/>
          </a:p>
          <a:p>
            <a:pPr eaLnBrk="0" hangingPunct="0"/>
            <a:r>
              <a:rPr lang="ru-RU" sz="1600" dirty="0" smtClean="0">
                <a:latin typeface="Calibri" pitchFamily="34" charset="0"/>
                <a:cs typeface="Times New Roman" pitchFamily="18" charset="0"/>
              </a:rPr>
              <a:t>-Забавные овощи из </a:t>
            </a:r>
            <a:r>
              <a:rPr lang="ru-RU" sz="1600" dirty="0" err="1" smtClean="0">
                <a:latin typeface="Calibri" pitchFamily="34" charset="0"/>
                <a:cs typeface="Times New Roman" pitchFamily="18" charset="0"/>
              </a:rPr>
              <a:t>разнофактурного</a:t>
            </a:r>
            <a:r>
              <a:rPr lang="ru-RU" sz="1600" dirty="0" smtClean="0">
                <a:latin typeface="Calibri" pitchFamily="34" charset="0"/>
                <a:cs typeface="Times New Roman" pitchFamily="18" charset="0"/>
              </a:rPr>
              <a:t> материала для сюжетных игр</a:t>
            </a:r>
            <a:endParaRPr lang="ru-RU" sz="1600" dirty="0" smtClean="0"/>
          </a:p>
          <a:p>
            <a:pPr eaLnBrk="0" hangingPunct="0"/>
            <a:r>
              <a:rPr lang="ru-RU" sz="1600" dirty="0" smtClean="0">
                <a:latin typeface="Calibri" pitchFamily="34" charset="0"/>
                <a:cs typeface="Times New Roman" pitchFamily="18" charset="0"/>
              </a:rPr>
              <a:t>-Мини-музей «Огородная сказка»</a:t>
            </a:r>
            <a:endParaRPr lang="ru-RU" sz="1600" dirty="0" smtClean="0"/>
          </a:p>
          <a:p>
            <a:pPr eaLnBrk="0" hangingPunct="0"/>
            <a:r>
              <a:rPr lang="ru-RU" sz="1600" dirty="0" smtClean="0">
                <a:latin typeface="Calibri" pitchFamily="34" charset="0"/>
                <a:cs typeface="Times New Roman" pitchFamily="18" charset="0"/>
              </a:rPr>
              <a:t>-Выставка на полочке красоты «Посмотрите-ка ,какие натюрморты овощные»</a:t>
            </a:r>
            <a:endParaRPr lang="ru-RU" sz="1600" dirty="0" smtClean="0"/>
          </a:p>
          <a:p>
            <a:pPr eaLnBrk="0" hangingPunct="0"/>
            <a:r>
              <a:rPr lang="ru-RU" sz="1600" dirty="0" smtClean="0">
                <a:latin typeface="Calibri" pitchFamily="34" charset="0"/>
                <a:cs typeface="Times New Roman" pitchFamily="18" charset="0"/>
              </a:rPr>
              <a:t>-Кукольный театр «Таблетки растут на ветке , таблетки растут на грядке»</a:t>
            </a:r>
            <a:endParaRPr lang="ru-RU" sz="1600" dirty="0" smtClean="0"/>
          </a:p>
          <a:p>
            <a:pPr eaLnBrk="0" hangingPunct="0"/>
            <a:r>
              <a:rPr lang="ru-RU" sz="1600" dirty="0" smtClean="0">
                <a:latin typeface="Calibri" pitchFamily="34" charset="0"/>
                <a:cs typeface="Times New Roman" pitchFamily="18" charset="0"/>
              </a:rPr>
              <a:t>-Развлечение «У ребят полно хлопот – все сажают огород»</a:t>
            </a:r>
            <a:endParaRPr lang="ru-RU" sz="1600" dirty="0" smtClean="0"/>
          </a:p>
          <a:p>
            <a:pPr eaLnBrk="0" hangingPunct="0"/>
            <a:r>
              <a:rPr lang="ru-RU" sz="1600" dirty="0" smtClean="0">
                <a:latin typeface="Calibri" pitchFamily="34" charset="0"/>
                <a:cs typeface="Times New Roman" pitchFamily="18" charset="0"/>
              </a:rPr>
              <a:t>-Интегрированное  занятие «Вот какой, горошек мой»</a:t>
            </a:r>
            <a:endParaRPr lang="ru-RU" sz="1600" dirty="0" smtClean="0"/>
          </a:p>
          <a:p>
            <a:pPr eaLnBrk="0" hangingPunct="0"/>
            <a:r>
              <a:rPr lang="ru-RU" sz="1600" dirty="0" smtClean="0">
                <a:latin typeface="Calibri" pitchFamily="34" charset="0"/>
                <a:cs typeface="Times New Roman" pitchFamily="18" charset="0"/>
              </a:rPr>
              <a:t>-Разучивание песен , танцев . хороводов и народных игр , связанных с посадочными работами.</a:t>
            </a:r>
            <a:endParaRPr lang="ru-RU" sz="1600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1" y="274638"/>
            <a:ext cx="6357982" cy="1143000"/>
          </a:xfrm>
        </p:spPr>
        <p:txBody>
          <a:bodyPr/>
          <a:lstStyle/>
          <a:p>
            <a:r>
              <a:rPr lang="ru-RU" i="1" dirty="0" smtClean="0">
                <a:solidFill>
                  <a:srgbClr val="00B0F0"/>
                </a:solidFill>
              </a:rPr>
              <a:t>       Физическое развитие</a:t>
            </a:r>
            <a:endParaRPr lang="ru-RU" dirty="0"/>
          </a:p>
        </p:txBody>
      </p:sp>
      <p:pic>
        <p:nvPicPr>
          <p:cNvPr id="4" name="Содержимое 3" descr="http://mistergid.ru/image/upload/2011-08-11/330026694634_36674ee2ab3_ful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600200"/>
            <a:ext cx="6357982" cy="4900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1" y="274638"/>
            <a:ext cx="6357982" cy="1143000"/>
          </a:xfrm>
        </p:spPr>
        <p:txBody>
          <a:bodyPr/>
          <a:lstStyle/>
          <a:p>
            <a:r>
              <a:rPr lang="ru-RU" i="1" dirty="0" smtClean="0">
                <a:solidFill>
                  <a:srgbClr val="00B0F0"/>
                </a:solidFill>
              </a:rPr>
              <a:t>       Физическое развитие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1" y="1600200"/>
            <a:ext cx="6357982" cy="4525963"/>
          </a:xfrm>
        </p:spPr>
        <p:txBody>
          <a:bodyPr/>
          <a:lstStyle/>
          <a:p>
            <a:pPr eaLnBrk="0" hangingPunct="0"/>
            <a:r>
              <a:rPr lang="ru-RU" sz="18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«Овощи сажаем – заботимся об урожае»</a:t>
            </a:r>
            <a:endParaRPr lang="ru-RU" sz="1800" dirty="0" smtClean="0">
              <a:solidFill>
                <a:srgbClr val="002060"/>
              </a:solidFill>
            </a:endParaRPr>
          </a:p>
          <a:p>
            <a:pPr eaLnBrk="0" hangingPunct="0"/>
            <a:r>
              <a:rPr lang="ru-RU" sz="1600" dirty="0" smtClean="0">
                <a:latin typeface="Calibri" pitchFamily="34" charset="0"/>
                <a:cs typeface="Times New Roman" pitchFamily="18" charset="0"/>
              </a:rPr>
              <a:t>-Утренняя гимнастика « Огород сажаем -</a:t>
            </a:r>
            <a:r>
              <a:rPr lang="ru-RU" sz="1600" dirty="0" err="1" smtClean="0">
                <a:latin typeface="Calibri" pitchFamily="34" charset="0"/>
                <a:cs typeface="Times New Roman" pitchFamily="18" charset="0"/>
              </a:rPr>
              <a:t>_здоровье</a:t>
            </a:r>
            <a:r>
              <a:rPr lang="ru-RU" sz="1600" dirty="0" smtClean="0">
                <a:latin typeface="Calibri" pitchFamily="34" charset="0"/>
                <a:cs typeface="Times New Roman" pitchFamily="18" charset="0"/>
              </a:rPr>
              <a:t> получаем»</a:t>
            </a:r>
            <a:endParaRPr lang="ru-RU" sz="1600" dirty="0" smtClean="0"/>
          </a:p>
          <a:p>
            <a:pPr eaLnBrk="0" hangingPunct="0"/>
            <a:r>
              <a:rPr lang="ru-RU" sz="1600" dirty="0" smtClean="0">
                <a:latin typeface="Calibri" pitchFamily="34" charset="0"/>
                <a:cs typeface="Times New Roman" pitchFamily="18" charset="0"/>
              </a:rPr>
              <a:t>-Ритмическая разминка «Танец весёлых огородников»</a:t>
            </a:r>
            <a:endParaRPr lang="ru-RU" sz="1600" dirty="0" smtClean="0"/>
          </a:p>
          <a:p>
            <a:pPr eaLnBrk="0" hangingPunct="0"/>
            <a:r>
              <a:rPr lang="ru-RU" sz="1600" dirty="0" smtClean="0">
                <a:latin typeface="Calibri" pitchFamily="34" charset="0"/>
                <a:cs typeface="Times New Roman" pitchFamily="18" charset="0"/>
              </a:rPr>
              <a:t>-Физкультурный досуг «Рано солнышко встаёт –в огород ребят зовёт !»</a:t>
            </a:r>
            <a:endParaRPr lang="ru-RU" sz="1600" dirty="0" smtClean="0"/>
          </a:p>
          <a:p>
            <a:pPr eaLnBrk="0" hangingPunct="0"/>
            <a:r>
              <a:rPr lang="ru-RU" sz="1600" dirty="0" smtClean="0">
                <a:latin typeface="Calibri" pitchFamily="34" charset="0"/>
                <a:cs typeface="Times New Roman" pitchFamily="18" charset="0"/>
              </a:rPr>
              <a:t>-Подвижные игры «Чучело» , «Сортируем овощи» , «Огурчик»</a:t>
            </a:r>
            <a:endParaRPr lang="ru-RU" sz="1600" dirty="0" smtClean="0"/>
          </a:p>
          <a:p>
            <a:pPr eaLnBrk="0" hangingPunct="0"/>
            <a:r>
              <a:rPr lang="ru-RU" sz="1600" dirty="0" smtClean="0">
                <a:latin typeface="Calibri" pitchFamily="34" charset="0"/>
                <a:cs typeface="Times New Roman" pitchFamily="18" charset="0"/>
              </a:rPr>
              <a:t>-</a:t>
            </a:r>
            <a:r>
              <a:rPr lang="ru-RU" sz="1600" dirty="0" err="1" smtClean="0">
                <a:latin typeface="Calibri" pitchFamily="34" charset="0"/>
                <a:cs typeface="Times New Roman" pitchFamily="18" charset="0"/>
              </a:rPr>
              <a:t>Физминутки</a:t>
            </a:r>
            <a:r>
              <a:rPr lang="ru-RU" sz="1600" dirty="0" smtClean="0">
                <a:latin typeface="Calibri" pitchFamily="34" charset="0"/>
                <a:cs typeface="Times New Roman" pitchFamily="18" charset="0"/>
              </a:rPr>
              <a:t> «Огород у нас в порядке» , «Грабли в руки взяли , грядки причесали»</a:t>
            </a:r>
            <a:endParaRPr lang="ru-RU" sz="1600" dirty="0" smtClean="0"/>
          </a:p>
          <a:p>
            <a:pPr eaLnBrk="0" hangingPunct="0"/>
            <a:r>
              <a:rPr lang="ru-RU" sz="1600" dirty="0" smtClean="0">
                <a:latin typeface="Calibri" pitchFamily="34" charset="0"/>
                <a:cs typeface="Times New Roman" pitchFamily="18" charset="0"/>
              </a:rPr>
              <a:t>-Проект «Витамины на нашем окне»</a:t>
            </a:r>
            <a:endParaRPr lang="ru-RU" sz="1600" dirty="0" smtClean="0"/>
          </a:p>
          <a:p>
            <a:pPr eaLnBrk="0" hangingPunct="0"/>
            <a:r>
              <a:rPr lang="ru-RU" sz="1600" dirty="0" smtClean="0">
                <a:latin typeface="Calibri" pitchFamily="34" charset="0"/>
                <a:cs typeface="Times New Roman" pitchFamily="18" charset="0"/>
              </a:rPr>
              <a:t>-Беседы «Ешьте больше овощей -будете здоровы» , «Лук , чеснок –здоровья залог» , «Витаминная семейка»</a:t>
            </a:r>
            <a:endParaRPr lang="ru-RU" sz="1600" dirty="0" smtClean="0"/>
          </a:p>
          <a:p>
            <a:pPr eaLnBrk="0" hangingPunct="0"/>
            <a:r>
              <a:rPr lang="ru-RU" sz="1600" dirty="0" smtClean="0">
                <a:latin typeface="Calibri" pitchFamily="34" charset="0"/>
                <a:cs typeface="Times New Roman" pitchFamily="18" charset="0"/>
              </a:rPr>
              <a:t>-Развлечение «Путешествие в страну полезных продуктов»</a:t>
            </a:r>
            <a:endParaRPr lang="ru-RU" sz="1600" dirty="0" smtClean="0"/>
          </a:p>
          <a:p>
            <a:pPr eaLnBrk="0" hangingPunct="0"/>
            <a:r>
              <a:rPr lang="ru-RU" sz="1600" dirty="0" smtClean="0">
                <a:latin typeface="Calibri" pitchFamily="34" charset="0"/>
                <a:cs typeface="Times New Roman" pitchFamily="18" charset="0"/>
              </a:rPr>
              <a:t>-Досуг «Витаминный калейдоскоп»</a:t>
            </a:r>
            <a:endParaRPr lang="ru-RU" sz="1600" dirty="0" smtClean="0"/>
          </a:p>
          <a:p>
            <a:pPr eaLnBrk="0" hangingPunct="0"/>
            <a:r>
              <a:rPr lang="ru-RU" sz="1600" dirty="0" smtClean="0">
                <a:latin typeface="Calibri" pitchFamily="34" charset="0"/>
                <a:cs typeface="Times New Roman" pitchFamily="18" charset="0"/>
              </a:rPr>
              <a:t>-Дидактическая игра «Пирамида здоровья»</a:t>
            </a:r>
            <a:endParaRPr lang="ru-RU" sz="1600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1" y="274638"/>
            <a:ext cx="6357982" cy="1143000"/>
          </a:xfrm>
        </p:spPr>
        <p:txBody>
          <a:bodyPr/>
          <a:lstStyle/>
          <a:p>
            <a:r>
              <a:rPr lang="ru-RU" i="1" dirty="0" smtClean="0">
                <a:solidFill>
                  <a:srgbClr val="00B0F0"/>
                </a:solidFill>
              </a:rPr>
              <a:t>                   </a:t>
            </a:r>
            <a:r>
              <a:rPr lang="ru-RU" i="1" dirty="0" smtClean="0">
                <a:solidFill>
                  <a:srgbClr val="C00000"/>
                </a:solidFill>
              </a:rPr>
              <a:t> Итог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1" y="1600200"/>
            <a:ext cx="6357982" cy="4525963"/>
          </a:xfrm>
        </p:spPr>
        <p:txBody>
          <a:bodyPr/>
          <a:lstStyle/>
          <a:p>
            <a:pPr eaLnBrk="0" hangingPunct="0"/>
            <a:r>
              <a:rPr lang="ru-RU" sz="2800" i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Вот так Педагог живёт-поживает</a:t>
            </a:r>
            <a:endParaRPr lang="ru-RU" sz="2800" i="1" dirty="0" smtClean="0">
              <a:solidFill>
                <a:srgbClr val="FF0000"/>
              </a:solidFill>
            </a:endParaRPr>
          </a:p>
          <a:p>
            <a:pPr eaLnBrk="0" hangingPunct="0"/>
            <a:r>
              <a:rPr lang="ru-RU" sz="2800" i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Нигде горя не знает .</a:t>
            </a:r>
            <a:endParaRPr lang="ru-RU" sz="2800" i="1" dirty="0" smtClean="0">
              <a:solidFill>
                <a:srgbClr val="FF0000"/>
              </a:solidFill>
            </a:endParaRPr>
          </a:p>
          <a:p>
            <a:pPr eaLnBrk="0" hangingPunct="0"/>
            <a:r>
              <a:rPr lang="ru-RU" sz="2800" i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Вот как дела порой получаются !</a:t>
            </a:r>
            <a:endParaRPr lang="ru-RU" sz="2800" i="1" dirty="0" smtClean="0">
              <a:solidFill>
                <a:srgbClr val="FF0000"/>
              </a:solidFill>
            </a:endParaRPr>
          </a:p>
          <a:p>
            <a:pPr eaLnBrk="0" hangingPunct="0"/>
            <a:r>
              <a:rPr lang="ru-RU" sz="2800" i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Но на этом сказка о ФГОС не кончается –</a:t>
            </a:r>
            <a:endParaRPr lang="ru-RU" sz="2800" i="1" dirty="0" smtClean="0">
              <a:solidFill>
                <a:srgbClr val="FF0000"/>
              </a:solidFill>
            </a:endParaRPr>
          </a:p>
          <a:p>
            <a:pPr eaLnBrk="0" hangingPunct="0"/>
            <a:r>
              <a:rPr lang="ru-RU" sz="2800" i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Это только начало нового пути .</a:t>
            </a:r>
            <a:endParaRPr lang="ru-RU" sz="2800" i="1" dirty="0" smtClean="0">
              <a:solidFill>
                <a:srgbClr val="FF0000"/>
              </a:solidFill>
            </a:endParaRPr>
          </a:p>
          <a:p>
            <a:pPr eaLnBrk="0" hangingPunct="0"/>
            <a:r>
              <a:rPr lang="ru-RU" sz="2800" i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А мы желаем Вам удачи</a:t>
            </a:r>
            <a:endParaRPr lang="ru-RU" sz="2800" i="1" dirty="0" smtClean="0">
              <a:solidFill>
                <a:srgbClr val="FF0000"/>
              </a:solidFill>
            </a:endParaRPr>
          </a:p>
          <a:p>
            <a:pPr eaLnBrk="0" hangingPunct="0"/>
            <a:r>
              <a:rPr lang="ru-RU" sz="2800" i="1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На этом нелёгком пути !</a:t>
            </a:r>
            <a:endParaRPr lang="ru-RU" sz="2800" i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358114" cy="1143000"/>
          </a:xfrm>
        </p:spPr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</a:rPr>
              <a:t>МДОУ «Детский сад № 1 п.Сонково»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2" descr="https://lh5.googleusercontent.com/-qijg_3FCp7s/U0fCKaFHkUI/AAAAAAAABrM/OPVhU2eC1gA/w500-h337-no/image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785926"/>
            <a:ext cx="6500858" cy="457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357554" y="1357298"/>
            <a:ext cx="882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2015 г.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1428736"/>
            <a:ext cx="628654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 </a:t>
            </a:r>
            <a:r>
              <a:rPr lang="ru-RU" sz="3600" b="1" i="1" dirty="0" smtClean="0">
                <a:solidFill>
                  <a:srgbClr val="0070C0"/>
                </a:solidFill>
              </a:rPr>
              <a:t>Цель :</a:t>
            </a:r>
          </a:p>
          <a:p>
            <a:r>
              <a:rPr lang="ru-RU" sz="2800" i="1" dirty="0" smtClean="0">
                <a:solidFill>
                  <a:srgbClr val="FF0000"/>
                </a:solidFill>
              </a:rPr>
              <a:t>Знакомство с ФГОС ДО , повышение    профессиональной компетенции </a:t>
            </a:r>
          </a:p>
          <a:p>
            <a:r>
              <a:rPr lang="ru-RU" sz="2800" i="1" dirty="0" smtClean="0">
                <a:solidFill>
                  <a:srgbClr val="FF0000"/>
                </a:solidFill>
              </a:rPr>
              <a:t>по основным направлениям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1000108"/>
            <a:ext cx="64294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/>
              <a:t>Моделирование тематической недели по ФГОС на примере темы :</a:t>
            </a:r>
          </a:p>
          <a:p>
            <a:pPr algn="ctr"/>
            <a:r>
              <a:rPr lang="ru-RU" sz="3600" b="1" i="1" dirty="0" smtClean="0"/>
              <a:t> «Овощи сажаем – заботимся       об урожае»</a:t>
            </a:r>
            <a:endParaRPr lang="ru-RU" sz="36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9" y="274638"/>
            <a:ext cx="6286544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Gautami" pitchFamily="2" charset="0"/>
              </a:rPr>
              <a:t>Основные принципы дошкольного   образования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9" y="1600200"/>
            <a:ext cx="6357982" cy="4525963"/>
          </a:xfrm>
        </p:spPr>
        <p:txBody>
          <a:bodyPr/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1 Полноценное проживание ребёнком всех этапов детства(младенческого ,раннего и дошкольного возраста),обогащение (амплификация) детского развития;</a:t>
            </a:r>
          </a:p>
          <a:p>
            <a:endParaRPr lang="ru-RU" sz="2000" dirty="0" smtClean="0">
              <a:solidFill>
                <a:srgbClr val="FF0000"/>
              </a:solidFill>
            </a:endParaRPr>
          </a:p>
          <a:p>
            <a:r>
              <a:rPr lang="ru-RU" sz="2000" b="1" dirty="0" smtClean="0">
                <a:solidFill>
                  <a:srgbClr val="FF0000"/>
                </a:solidFill>
              </a:rPr>
              <a:t>2 Построение образовательной деятельности на основе индивидуальных  особенностей каждого ребёнка ,при котором сам ребёнок становиться активным  в выборе содержания своего образования , становиться субъектом образования ;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1" y="274638"/>
            <a:ext cx="6357982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Gautami" pitchFamily="2" charset="0"/>
              </a:rPr>
              <a:t>Основные принципы дошкольного образования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1" y="1600200"/>
            <a:ext cx="6357982" cy="4525963"/>
          </a:xfrm>
        </p:spPr>
        <p:txBody>
          <a:bodyPr/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3 Содействие и сотрудничество детей и взрослых ,признание ребёнка полноценным участником (субъектом )образовательных отношений ;</a:t>
            </a:r>
          </a:p>
          <a:p>
            <a:endParaRPr lang="ru-RU" sz="2000" dirty="0" smtClean="0">
              <a:solidFill>
                <a:srgbClr val="FF0000"/>
              </a:solidFill>
            </a:endParaRPr>
          </a:p>
          <a:p>
            <a:r>
              <a:rPr lang="ru-RU" sz="2000" b="1" dirty="0" smtClean="0">
                <a:solidFill>
                  <a:srgbClr val="FF0000"/>
                </a:solidFill>
              </a:rPr>
              <a:t>4 Поддержка инициативы детей в различных видах деятельности ; </a:t>
            </a:r>
          </a:p>
          <a:p>
            <a:endParaRPr lang="ru-RU" sz="2000" b="1" dirty="0" smtClean="0">
              <a:solidFill>
                <a:srgbClr val="FF0000"/>
              </a:solidFill>
            </a:endParaRPr>
          </a:p>
          <a:p>
            <a:r>
              <a:rPr lang="ru-RU" sz="2000" b="1" dirty="0" smtClean="0">
                <a:solidFill>
                  <a:srgbClr val="FF0000"/>
                </a:solidFill>
              </a:rPr>
              <a:t>5 Сотрудничество Организации с семьёй ;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1" y="274638"/>
            <a:ext cx="6357982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Gautami" pitchFamily="2" charset="0"/>
              </a:rPr>
              <a:t>Основные принципы дошкольного образования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1" y="1600200"/>
            <a:ext cx="6357982" cy="4525963"/>
          </a:xfrm>
        </p:spPr>
        <p:txBody>
          <a:bodyPr/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6  Приобщение детей к </a:t>
            </a:r>
            <a:r>
              <a:rPr lang="ru-RU" sz="2000" b="1" dirty="0" err="1" smtClean="0">
                <a:solidFill>
                  <a:srgbClr val="FF0000"/>
                </a:solidFill>
              </a:rPr>
              <a:t>социокультурным</a:t>
            </a:r>
            <a:r>
              <a:rPr lang="ru-RU" sz="2000" b="1" dirty="0" smtClean="0">
                <a:solidFill>
                  <a:srgbClr val="FF0000"/>
                </a:solidFill>
              </a:rPr>
              <a:t>  нормам , традициям семьи , общества и государства;</a:t>
            </a:r>
          </a:p>
          <a:p>
            <a:endParaRPr lang="ru-RU" sz="2000" dirty="0" smtClean="0">
              <a:solidFill>
                <a:srgbClr val="FF0000"/>
              </a:solidFill>
            </a:endParaRPr>
          </a:p>
          <a:p>
            <a:r>
              <a:rPr lang="ru-RU" sz="2000" b="1" dirty="0" smtClean="0">
                <a:solidFill>
                  <a:srgbClr val="FF0000"/>
                </a:solidFill>
              </a:rPr>
              <a:t>7 Формирование познавательных интересов и познавательных действий ребёнка в различных видах деятельности </a:t>
            </a:r>
            <a:r>
              <a:rPr lang="ru-RU" sz="20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8Возрастная адекватность дошкольного образования (соответствие </a:t>
            </a:r>
            <a:r>
              <a:rPr lang="ru-RU" sz="2000" b="1" dirty="0" err="1" smtClean="0">
                <a:solidFill>
                  <a:srgbClr val="FF0000"/>
                </a:solidFill>
              </a:rPr>
              <a:t>условий,требований,методов</a:t>
            </a:r>
            <a:r>
              <a:rPr lang="ru-RU" sz="2000" b="1" dirty="0" smtClean="0">
                <a:solidFill>
                  <a:srgbClr val="FF0000"/>
                </a:solidFill>
              </a:rPr>
              <a:t> возрасту и особенностям развития);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9 Учёт этнокультурной ситуации </a:t>
            </a:r>
            <a:r>
              <a:rPr lang="ru-RU" sz="2000" b="1" smtClean="0">
                <a:solidFill>
                  <a:srgbClr val="FF0000"/>
                </a:solidFill>
              </a:rPr>
              <a:t>развития детей.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1" y="274638"/>
            <a:ext cx="6357982" cy="1143000"/>
          </a:xfrm>
        </p:spPr>
        <p:txBody>
          <a:bodyPr/>
          <a:lstStyle/>
          <a:p>
            <a:pPr marL="342900" indent="-342900"/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>
                <a:solidFill>
                  <a:srgbClr val="00B0F0"/>
                </a:solidFill>
              </a:rPr>
              <a:t>О</a:t>
            </a:r>
            <a:r>
              <a:rPr lang="ru-RU" sz="2800" i="1" dirty="0" smtClean="0">
                <a:solidFill>
                  <a:srgbClr val="00B0F0"/>
                </a:solidFill>
              </a:rPr>
              <a:t>бразовательные области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1" y="1600200"/>
            <a:ext cx="6357982" cy="4525963"/>
          </a:xfrm>
        </p:spPr>
        <p:txBody>
          <a:bodyPr/>
          <a:lstStyle/>
          <a:p>
            <a:pPr>
              <a:buFontTx/>
              <a:buAutoNum type="arabicPeriod"/>
            </a:pPr>
            <a:r>
              <a:rPr lang="ru-RU" sz="2800" dirty="0" smtClean="0"/>
              <a:t>Социально –коммуникативное развитие ;</a:t>
            </a:r>
          </a:p>
          <a:p>
            <a:pPr>
              <a:buFontTx/>
              <a:buAutoNum type="arabicPeriod"/>
            </a:pPr>
            <a:r>
              <a:rPr lang="ru-RU" sz="2800" dirty="0" smtClean="0"/>
              <a:t>Познавательное развитие ;</a:t>
            </a:r>
          </a:p>
          <a:p>
            <a:pPr>
              <a:buFontTx/>
              <a:buAutoNum type="arabicPeriod"/>
            </a:pPr>
            <a:r>
              <a:rPr lang="ru-RU" sz="2800" dirty="0" smtClean="0"/>
              <a:t>Речевое развитие  ;</a:t>
            </a:r>
          </a:p>
          <a:p>
            <a:pPr>
              <a:buFontTx/>
              <a:buAutoNum type="arabicPeriod"/>
            </a:pPr>
            <a:r>
              <a:rPr lang="ru-RU" sz="2800" dirty="0" smtClean="0"/>
              <a:t>Художественно-эстетическое развитие ;</a:t>
            </a:r>
          </a:p>
          <a:p>
            <a:pPr>
              <a:buFontTx/>
              <a:buAutoNum type="arabicPeriod"/>
            </a:pPr>
            <a:r>
              <a:rPr lang="ru-RU" sz="2800" dirty="0" smtClean="0"/>
              <a:t>Физическое развитие 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1" y="274638"/>
            <a:ext cx="6357982" cy="1143000"/>
          </a:xfrm>
        </p:spPr>
        <p:txBody>
          <a:bodyPr/>
          <a:lstStyle/>
          <a:p>
            <a:r>
              <a:rPr lang="ru-RU" i="1" dirty="0" smtClean="0">
                <a:solidFill>
                  <a:srgbClr val="00B0F0"/>
                </a:solidFill>
              </a:rPr>
              <a:t>Социально –коммуникативное развитие</a:t>
            </a:r>
            <a:endParaRPr lang="ru-RU" dirty="0"/>
          </a:p>
        </p:txBody>
      </p:sp>
      <p:pic>
        <p:nvPicPr>
          <p:cNvPr id="4" name="Рисунок 2" descr="Муниципальное бюджетное дошкольное образовательное учреждение детский сад 2 &quot;Сказка&quot; План летней оздоровительной работы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600200"/>
            <a:ext cx="6357982" cy="4900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6215106" cy="1143000"/>
          </a:xfrm>
        </p:spPr>
        <p:txBody>
          <a:bodyPr/>
          <a:lstStyle/>
          <a:p>
            <a:r>
              <a:rPr lang="ru-RU" i="1" dirty="0" smtClean="0">
                <a:solidFill>
                  <a:srgbClr val="00B0F0"/>
                </a:solidFill>
              </a:rPr>
              <a:t>Социально –коммуникативное развитие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1" y="1600200"/>
            <a:ext cx="6357982" cy="4525963"/>
          </a:xfrm>
        </p:spPr>
        <p:txBody>
          <a:bodyPr/>
          <a:lstStyle/>
          <a:p>
            <a:pPr eaLnBrk="0" hangingPunct="0"/>
            <a:r>
              <a:rPr lang="ru-RU" sz="1600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«Овощи сажаем – заботимся об урожае»</a:t>
            </a:r>
            <a:endParaRPr lang="ru-RU" sz="1600" dirty="0" smtClean="0">
              <a:solidFill>
                <a:srgbClr val="002060"/>
              </a:solidFill>
            </a:endParaRPr>
          </a:p>
          <a:p>
            <a:pPr eaLnBrk="0" hangingPunct="0"/>
            <a:r>
              <a:rPr lang="ru-RU" sz="1600" dirty="0" smtClean="0">
                <a:latin typeface="Calibri" pitchFamily="34" charset="0"/>
                <a:cs typeface="Times New Roman" pitchFamily="18" charset="0"/>
              </a:rPr>
              <a:t>- Экскурсия в магазин «Овощи»</a:t>
            </a:r>
            <a:endParaRPr lang="ru-RU" sz="1600" dirty="0" smtClean="0"/>
          </a:p>
          <a:p>
            <a:pPr eaLnBrk="0" hangingPunct="0"/>
            <a:r>
              <a:rPr lang="ru-RU" sz="1600" dirty="0" smtClean="0">
                <a:latin typeface="Calibri" pitchFamily="34" charset="0"/>
                <a:cs typeface="Times New Roman" pitchFamily="18" charset="0"/>
              </a:rPr>
              <a:t>-Экскурсия в теплицу</a:t>
            </a:r>
            <a:endParaRPr lang="ru-RU" sz="1600" dirty="0" smtClean="0"/>
          </a:p>
          <a:p>
            <a:pPr eaLnBrk="0" hangingPunct="0"/>
            <a:r>
              <a:rPr lang="ru-RU" sz="1600" dirty="0" smtClean="0">
                <a:latin typeface="Calibri" pitchFamily="34" charset="0"/>
                <a:cs typeface="Times New Roman" pitchFamily="18" charset="0"/>
              </a:rPr>
              <a:t>- Составление рассказов из опыта «Труд овощеводов»</a:t>
            </a:r>
            <a:endParaRPr lang="ru-RU" sz="1600" dirty="0" smtClean="0"/>
          </a:p>
          <a:p>
            <a:pPr eaLnBrk="0" hangingPunct="0"/>
            <a:r>
              <a:rPr lang="ru-RU" sz="1600" dirty="0" smtClean="0">
                <a:latin typeface="Calibri" pitchFamily="34" charset="0"/>
                <a:cs typeface="Times New Roman" pitchFamily="18" charset="0"/>
              </a:rPr>
              <a:t>-Сюжетно-ролевые игры «Магазин овощей» , «На даче» , «Овощеводы»</a:t>
            </a:r>
            <a:endParaRPr lang="ru-RU" sz="1600" dirty="0" smtClean="0"/>
          </a:p>
          <a:p>
            <a:pPr eaLnBrk="0" hangingPunct="0"/>
            <a:r>
              <a:rPr lang="ru-RU" sz="1600" dirty="0" smtClean="0">
                <a:latin typeface="Calibri" pitchFamily="34" charset="0"/>
                <a:cs typeface="Times New Roman" pitchFamily="18" charset="0"/>
              </a:rPr>
              <a:t>-Игры -драматизации по сказкам «Репка» , «Пых» , «Вершки и корешки»</a:t>
            </a:r>
            <a:endParaRPr lang="ru-RU" sz="1600" dirty="0" smtClean="0"/>
          </a:p>
          <a:p>
            <a:pPr eaLnBrk="0" hangingPunct="0"/>
            <a:r>
              <a:rPr lang="ru-RU" sz="1600" dirty="0" smtClean="0">
                <a:latin typeface="Calibri" pitchFamily="34" charset="0"/>
                <a:cs typeface="Times New Roman" pitchFamily="18" charset="0"/>
              </a:rPr>
              <a:t>-Беседы «Чем опасны немытые овощи» , «Когда овощи могут навредить , а когда помочь»</a:t>
            </a:r>
            <a:endParaRPr lang="ru-RU" sz="1600" dirty="0" smtClean="0"/>
          </a:p>
          <a:p>
            <a:pPr eaLnBrk="0" hangingPunct="0"/>
            <a:r>
              <a:rPr lang="ru-RU" sz="1600" dirty="0" smtClean="0">
                <a:latin typeface="Calibri" pitchFamily="34" charset="0"/>
                <a:cs typeface="Times New Roman" pitchFamily="18" charset="0"/>
              </a:rPr>
              <a:t>-Вечер загадок «Помощники огородника»</a:t>
            </a:r>
            <a:endParaRPr lang="ru-RU" sz="1600" dirty="0" smtClean="0"/>
          </a:p>
          <a:p>
            <a:pPr eaLnBrk="0" hangingPunct="0"/>
            <a:r>
              <a:rPr lang="ru-RU" sz="1600" dirty="0" smtClean="0">
                <a:latin typeface="Calibri" pitchFamily="34" charset="0"/>
                <a:cs typeface="Times New Roman" pitchFamily="18" charset="0"/>
              </a:rPr>
              <a:t>-Развлечение «Огородная безопасность»</a:t>
            </a:r>
            <a:endParaRPr lang="ru-RU" sz="1600" dirty="0" smtClean="0"/>
          </a:p>
          <a:p>
            <a:pPr eaLnBrk="0" hangingPunct="0"/>
            <a:r>
              <a:rPr lang="ru-RU" sz="1600" dirty="0" smtClean="0">
                <a:latin typeface="Calibri" pitchFamily="34" charset="0"/>
                <a:cs typeface="Times New Roman" pitchFamily="18" charset="0"/>
              </a:rPr>
              <a:t>-Рассказывание сказки « Петушок и бобовое зёрнышко»  с последующим обсуждением опасной ситуации</a:t>
            </a:r>
            <a:endParaRPr lang="ru-RU" sz="1600" dirty="0" smtClean="0"/>
          </a:p>
          <a:p>
            <a:pPr eaLnBrk="0" hangingPunct="0"/>
            <a:r>
              <a:rPr lang="ru-RU" sz="1600" dirty="0" smtClean="0">
                <a:latin typeface="Calibri" pitchFamily="34" charset="0"/>
                <a:cs typeface="Times New Roman" pitchFamily="18" charset="0"/>
              </a:rPr>
              <a:t>-Трудовая деятельность « Чудо-огород» , «Мы сажаем семена» …</a:t>
            </a:r>
            <a:endParaRPr lang="ru-RU" sz="1600" dirty="0" smtClean="0"/>
          </a:p>
          <a:p>
            <a:pPr eaLnBrk="0" hangingPunct="0"/>
            <a:r>
              <a:rPr lang="ru-RU" sz="1600" dirty="0" smtClean="0">
                <a:latin typeface="Calibri" pitchFamily="34" charset="0"/>
                <a:cs typeface="Times New Roman" pitchFamily="18" charset="0"/>
              </a:rPr>
              <a:t>-Приготовление блюд из овощей «Салат весенний –всем на загляденье»…</a:t>
            </a:r>
            <a:endParaRPr lang="ru-RU" sz="1600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heme/theme1.xml><?xml version="1.0" encoding="utf-8"?>
<a:theme xmlns:a="http://schemas.openxmlformats.org/drawingml/2006/main" name="свиток презентаци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E2AA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E2AA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FE2AA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E2AA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FFFF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FFFF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8F8F8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BFBFB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FFFF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CC00"/>
      </a:lt1>
      <a:dk2>
        <a:srgbClr val="000000"/>
      </a:dk2>
      <a:lt2>
        <a:srgbClr val="CCCCCC"/>
      </a:lt2>
      <a:accent1>
        <a:srgbClr val="A66708"/>
      </a:accent1>
      <a:accent2>
        <a:srgbClr val="6E6E00"/>
      </a:accent2>
      <a:accent3>
        <a:srgbClr val="FFE2AA"/>
      </a:accent3>
      <a:accent4>
        <a:srgbClr val="000000"/>
      </a:accent4>
      <a:accent5>
        <a:srgbClr val="D0B8AA"/>
      </a:accent5>
      <a:accent6>
        <a:srgbClr val="636300"/>
      </a:accent6>
      <a:hlink>
        <a:srgbClr val="6E5800"/>
      </a:hlink>
      <a:folHlink>
        <a:srgbClr val="2B591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E2AA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E2AA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FE2AA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E2AA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FFFF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FFFF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8F8F8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BFBFB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FFFF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свиток презентация</Template>
  <TotalTime>47</TotalTime>
  <Words>918</Words>
  <Application>Microsoft PowerPoint</Application>
  <PresentationFormat>Экран (4:3)</PresentationFormat>
  <Paragraphs>102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свиток презентация</vt:lpstr>
      <vt:lpstr>1_Default Design</vt:lpstr>
      <vt:lpstr>Сказка по ФГОС «Планирование тематической недели»</vt:lpstr>
      <vt:lpstr>Слайд 2</vt:lpstr>
      <vt:lpstr>Слайд 3</vt:lpstr>
      <vt:lpstr>Основные принципы дошкольного   образования</vt:lpstr>
      <vt:lpstr>Основные принципы дошкольного образования</vt:lpstr>
      <vt:lpstr>Основные принципы дошкольного образования</vt:lpstr>
      <vt:lpstr> Образовательные области </vt:lpstr>
      <vt:lpstr>Социально –коммуникативное развитие</vt:lpstr>
      <vt:lpstr>Социально –коммуникативное развитие</vt:lpstr>
      <vt:lpstr>Познавательное развитие</vt:lpstr>
      <vt:lpstr>Познавательное развитие</vt:lpstr>
      <vt:lpstr>        Речевое развитие</vt:lpstr>
      <vt:lpstr>          Речевое развитие</vt:lpstr>
      <vt:lpstr>Художественно-эстетическое развитие</vt:lpstr>
      <vt:lpstr>Художественно-эстетическое развитие</vt:lpstr>
      <vt:lpstr>       Физическое развитие</vt:lpstr>
      <vt:lpstr>       Физическое развитие</vt:lpstr>
      <vt:lpstr>                    Итог</vt:lpstr>
      <vt:lpstr>МДОУ «Детский сад № 1 п.Сонково»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keywords>шаблон для презентации</cp:keywords>
  <cp:lastModifiedBy>USER</cp:lastModifiedBy>
  <cp:revision>7</cp:revision>
  <dcterms:created xsi:type="dcterms:W3CDTF">2015-01-16T11:52:18Z</dcterms:created>
  <dcterms:modified xsi:type="dcterms:W3CDTF">2015-01-20T08:35:31Z</dcterms:modified>
</cp:coreProperties>
</file>